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3" r:id="rId6"/>
    <p:sldId id="261" r:id="rId7"/>
    <p:sldId id="266" r:id="rId8"/>
    <p:sldId id="265" r:id="rId9"/>
    <p:sldId id="267" r:id="rId10"/>
  </p:sldIdLst>
  <p:sldSz cx="12192000" cy="6858000"/>
  <p:notesSz cx="6858000" cy="9144000"/>
  <p:embeddedFontLst>
    <p:embeddedFont>
      <p:font typeface="Beautiful Mess" panose="020B0604020202020204" charset="0"/>
      <p:regular r:id="rId11"/>
    </p:embeddedFont>
    <p:embeddedFont>
      <p:font typeface="Calibri" panose="020F0502020204030204" pitchFamily="34" charset="0"/>
      <p:regular r:id="rId12"/>
      <p:bold r:id="rId13"/>
      <p:italic r:id="rId14"/>
      <p:boldItalic r:id="rId15"/>
    </p:embeddedFont>
    <p:embeddedFont>
      <p:font typeface="Skinny Jeans Solid" panose="020B0604020202020204" charset="0"/>
      <p:regular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117" d="100"/>
          <a:sy n="117" d="100"/>
        </p:scale>
        <p:origin x="-3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70B8B-85B4-4958-BD92-A608AD21401A}"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226984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70B8B-85B4-4958-BD92-A608AD21401A}"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363275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70B8B-85B4-4958-BD92-A608AD21401A}"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78926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70B8B-85B4-4958-BD92-A608AD21401A}"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22536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70B8B-85B4-4958-BD92-A608AD21401A}"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334642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70B8B-85B4-4958-BD92-A608AD21401A}"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179694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70B8B-85B4-4958-BD92-A608AD21401A}"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31991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70B8B-85B4-4958-BD92-A608AD21401A}"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215427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0B8B-85B4-4958-BD92-A608AD21401A}"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31581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70B8B-85B4-4958-BD92-A608AD21401A}"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117300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70B8B-85B4-4958-BD92-A608AD21401A}"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BA443-084E-4B9A-B367-0425BB056A10}" type="slidenum">
              <a:rPr lang="en-US" smtClean="0"/>
              <a:t>‹#›</a:t>
            </a:fld>
            <a:endParaRPr lang="en-US"/>
          </a:p>
        </p:txBody>
      </p:sp>
    </p:spTree>
    <p:extLst>
      <p:ext uri="{BB962C8B-B14F-4D97-AF65-F5344CB8AC3E}">
        <p14:creationId xmlns:p14="http://schemas.microsoft.com/office/powerpoint/2010/main" val="212822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70B8B-85B4-4958-BD92-A608AD21401A}" type="datetimeFigureOut">
              <a:rPr lang="en-US" smtClean="0"/>
              <a:t>9/23/2019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BA443-084E-4B9A-B367-0425BB056A10}" type="slidenum">
              <a:rPr lang="en-US" smtClean="0"/>
              <a:t>‹#›</a:t>
            </a:fld>
            <a:endParaRPr lang="en-US"/>
          </a:p>
        </p:txBody>
      </p:sp>
    </p:spTree>
    <p:extLst>
      <p:ext uri="{BB962C8B-B14F-4D97-AF65-F5344CB8AC3E}">
        <p14:creationId xmlns:p14="http://schemas.microsoft.com/office/powerpoint/2010/main" val="29057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70481" y="646014"/>
            <a:ext cx="11871702" cy="1569660"/>
          </a:xfrm>
          <a:prstGeom prst="rect">
            <a:avLst/>
          </a:prstGeom>
          <a:noFill/>
        </p:spPr>
        <p:txBody>
          <a:bodyPr wrap="square" rtlCol="0">
            <a:spAutoFit/>
          </a:bodyPr>
          <a:lstStyle/>
          <a:p>
            <a:pPr algn="ctr"/>
            <a:r>
              <a:rPr lang="en-US" sz="9600" b="1" dirty="0">
                <a:solidFill>
                  <a:srgbClr val="00FF00"/>
                </a:solidFill>
                <a:effectLst>
                  <a:outerShdw blurRad="38100" dist="38100" dir="2700000" algn="tl">
                    <a:srgbClr val="000000">
                      <a:alpha val="43137"/>
                    </a:srgbClr>
                  </a:outerShdw>
                </a:effectLst>
                <a:latin typeface="Skinny Jeans Solid" pitchFamily="2" charset="0"/>
              </a:rPr>
              <a:t>R</a:t>
            </a:r>
            <a:r>
              <a:rPr lang="en-US" sz="9600" b="1" dirty="0">
                <a:solidFill>
                  <a:srgbClr val="FF66FF"/>
                </a:solidFill>
                <a:effectLst>
                  <a:outerShdw blurRad="38100" dist="38100" dir="2700000" algn="tl">
                    <a:srgbClr val="000000">
                      <a:alpha val="43137"/>
                    </a:srgbClr>
                  </a:outerShdw>
                </a:effectLst>
                <a:latin typeface="Skinny Jeans Solid" pitchFamily="2" charset="0"/>
              </a:rPr>
              <a:t>A</a:t>
            </a:r>
            <a:r>
              <a:rPr lang="en-US" sz="9600" b="1" dirty="0">
                <a:solidFill>
                  <a:srgbClr val="FFFF00"/>
                </a:solidFill>
                <a:effectLst>
                  <a:outerShdw blurRad="38100" dist="38100" dir="2700000" algn="tl">
                    <a:srgbClr val="000000">
                      <a:alpha val="43137"/>
                    </a:srgbClr>
                  </a:outerShdw>
                </a:effectLst>
                <a:latin typeface="Skinny Jeans Solid" pitchFamily="2" charset="0"/>
              </a:rPr>
              <a:t>C</a:t>
            </a:r>
            <a:r>
              <a:rPr lang="en-US" sz="9600" b="1" dirty="0">
                <a:solidFill>
                  <a:srgbClr val="FFC000"/>
                </a:solidFill>
                <a:effectLst>
                  <a:outerShdw blurRad="38100" dist="38100" dir="2700000" algn="tl">
                    <a:srgbClr val="000000">
                      <a:alpha val="43137"/>
                    </a:srgbClr>
                  </a:outerShdw>
                </a:effectLst>
                <a:latin typeface="Skinny Jeans Solid" pitchFamily="2" charset="0"/>
              </a:rPr>
              <a:t>E</a:t>
            </a:r>
            <a:r>
              <a:rPr lang="en-US" sz="9600" b="1" dirty="0">
                <a:solidFill>
                  <a:schemeClr val="bg1"/>
                </a:solidFill>
                <a:effectLst>
                  <a:outerShdw blurRad="38100" dist="38100" dir="2700000" algn="tl">
                    <a:srgbClr val="000000">
                      <a:alpha val="43137"/>
                    </a:srgbClr>
                  </a:outerShdw>
                </a:effectLst>
                <a:latin typeface="Skinny Jeans Solid" pitchFamily="2" charset="0"/>
              </a:rPr>
              <a:t> Strategy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81" y="5850611"/>
            <a:ext cx="825804" cy="825804"/>
          </a:xfrm>
          <a:prstGeom prst="rect">
            <a:avLst/>
          </a:prstGeom>
        </p:spPr>
      </p:pic>
      <p:sp>
        <p:nvSpPr>
          <p:cNvPr id="8" name="TextBox 7"/>
          <p:cNvSpPr txBox="1"/>
          <p:nvPr/>
        </p:nvSpPr>
        <p:spPr>
          <a:xfrm>
            <a:off x="0" y="2459423"/>
            <a:ext cx="12042183" cy="1323439"/>
          </a:xfrm>
          <a:prstGeom prst="rect">
            <a:avLst/>
          </a:prstGeom>
          <a:solidFill>
            <a:schemeClr val="bg1"/>
          </a:solidFill>
        </p:spPr>
        <p:txBody>
          <a:bodyPr wrap="square" rtlCol="0">
            <a:spAutoFit/>
          </a:bodyPr>
          <a:lstStyle/>
          <a:p>
            <a:pPr algn="ctr"/>
            <a:r>
              <a:rPr lang="en-US" sz="8000" dirty="0">
                <a:latin typeface="Beautiful Mess" pitchFamily="2" charset="0"/>
              </a:rPr>
              <a:t>Restate, Answer, Cite Text, </a:t>
            </a:r>
            <a:r>
              <a:rPr lang="en-US" sz="8000" u="sng" dirty="0">
                <a:latin typeface="Beautiful Mess" pitchFamily="2" charset="0"/>
              </a:rPr>
              <a:t>Elaborate</a:t>
            </a:r>
          </a:p>
        </p:txBody>
      </p:sp>
      <p:sp>
        <p:nvSpPr>
          <p:cNvPr id="9" name="TextBox 8"/>
          <p:cNvSpPr txBox="1"/>
          <p:nvPr/>
        </p:nvSpPr>
        <p:spPr>
          <a:xfrm>
            <a:off x="790414" y="4035591"/>
            <a:ext cx="10895308" cy="1569660"/>
          </a:xfrm>
          <a:prstGeom prst="rect">
            <a:avLst/>
          </a:prstGeom>
          <a:noFill/>
        </p:spPr>
        <p:txBody>
          <a:bodyPr wrap="square" rtlCol="0">
            <a:spAutoFit/>
          </a:bodyPr>
          <a:lstStyle/>
          <a:p>
            <a:pPr algn="ctr"/>
            <a:r>
              <a:rPr lang="en-US" sz="9600" b="1" dirty="0" smtClean="0">
                <a:solidFill>
                  <a:srgbClr val="FFC000"/>
                </a:solidFill>
                <a:effectLst>
                  <a:outerShdw blurRad="38100" dist="38100" dir="2700000" algn="tl">
                    <a:srgbClr val="000000">
                      <a:alpha val="43137"/>
                    </a:srgbClr>
                  </a:outerShdw>
                </a:effectLst>
                <a:latin typeface="Beautiful Mess" pitchFamily="2" charset="0"/>
              </a:rPr>
              <a:t>Instructional Power Point </a:t>
            </a:r>
            <a:endParaRPr lang="en-US" sz="9600" b="1" dirty="0">
              <a:solidFill>
                <a:srgbClr val="FFC000"/>
              </a:solidFill>
              <a:effectLst>
                <a:outerShdw blurRad="38100" dist="38100" dir="2700000" algn="tl">
                  <a:srgbClr val="000000">
                    <a:alpha val="43137"/>
                  </a:srgbClr>
                </a:outerShdw>
              </a:effectLst>
              <a:latin typeface="Beautiful Mess" pitchFamily="2" charset="0"/>
            </a:endParaRPr>
          </a:p>
        </p:txBody>
      </p:sp>
    </p:spTree>
    <p:extLst>
      <p:ext uri="{BB962C8B-B14F-4D97-AF65-F5344CB8AC3E}">
        <p14:creationId xmlns:p14="http://schemas.microsoft.com/office/powerpoint/2010/main" val="367431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1538883"/>
          </a:xfrm>
          <a:prstGeom prst="rect">
            <a:avLst/>
          </a:prstGeom>
          <a:solidFill>
            <a:schemeClr val="bg1"/>
          </a:solidFill>
        </p:spPr>
        <p:txBody>
          <a:bodyPr wrap="square" rtlCol="0">
            <a:spAutoFit/>
          </a:bodyPr>
          <a:lstStyle/>
          <a:p>
            <a:pPr algn="ctr"/>
            <a:r>
              <a:rPr lang="en-US" sz="6600" b="1" dirty="0" smtClean="0">
                <a:latin typeface="Skinny Jeans Solid" pitchFamily="2" charset="0"/>
              </a:rPr>
              <a:t>What is </a:t>
            </a:r>
            <a:r>
              <a:rPr lang="en-US" sz="6600" b="1" dirty="0" smtClean="0">
                <a:solidFill>
                  <a:srgbClr val="FFC000"/>
                </a:solidFill>
                <a:effectLst>
                  <a:outerShdw blurRad="38100" dist="38100" dir="2700000" algn="tl">
                    <a:srgbClr val="000000">
                      <a:alpha val="43137"/>
                    </a:srgbClr>
                  </a:outerShdw>
                </a:effectLst>
                <a:latin typeface="Skinny Jeans Solid" pitchFamily="2" charset="0"/>
              </a:rPr>
              <a:t>Elaboration</a:t>
            </a:r>
            <a:r>
              <a:rPr lang="en-US" sz="6600" b="1" dirty="0" smtClean="0">
                <a:effectLst>
                  <a:outerShdw blurRad="38100" dist="38100" dir="2700000" algn="tl">
                    <a:srgbClr val="000000">
                      <a:alpha val="43137"/>
                    </a:srgbClr>
                  </a:outerShdw>
                </a:effectLst>
                <a:latin typeface="Skinny Jeans Solid" pitchFamily="2" charset="0"/>
              </a:rPr>
              <a:t>?</a:t>
            </a:r>
          </a:p>
          <a:p>
            <a:pPr algn="ctr"/>
            <a:endParaRPr lang="en-US" sz="2800" b="1" dirty="0">
              <a:latin typeface="Skinny Jeans Solid" pitchFamily="2" charset="0"/>
            </a:endParaRPr>
          </a:p>
        </p:txBody>
      </p:sp>
      <p:sp>
        <p:nvSpPr>
          <p:cNvPr id="3" name="TextBox 2"/>
          <p:cNvSpPr txBox="1"/>
          <p:nvPr/>
        </p:nvSpPr>
        <p:spPr>
          <a:xfrm>
            <a:off x="108488" y="2200759"/>
            <a:ext cx="11933695" cy="4247317"/>
          </a:xfrm>
          <a:prstGeom prst="rect">
            <a:avLst/>
          </a:prstGeom>
          <a:noFill/>
        </p:spPr>
        <p:txBody>
          <a:bodyPr wrap="square" rtlCol="0">
            <a:spAutoFit/>
          </a:bodyPr>
          <a:lstStyle/>
          <a:p>
            <a:r>
              <a:rPr lang="en-US" sz="5400" dirty="0" smtClean="0">
                <a:solidFill>
                  <a:schemeClr val="bg1"/>
                </a:solidFill>
                <a:latin typeface="Skinny Jeans Solid" pitchFamily="2" charset="0"/>
              </a:rPr>
              <a:t>Elaboration is what you use in addition to text evidence to make your writing stronger.  Often, it is made up of your own thoughts on the writing topic.</a:t>
            </a:r>
            <a:endParaRPr lang="en-US" sz="5400" dirty="0">
              <a:solidFill>
                <a:schemeClr val="bg1"/>
              </a:solidFill>
              <a:latin typeface="Skinny Jeans Solid" pitchFamily="2" charset="0"/>
            </a:endParaRPr>
          </a:p>
        </p:txBody>
      </p:sp>
    </p:spTree>
    <p:extLst>
      <p:ext uri="{BB962C8B-B14F-4D97-AF65-F5344CB8AC3E}">
        <p14:creationId xmlns:p14="http://schemas.microsoft.com/office/powerpoint/2010/main" val="69625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1661993"/>
          </a:xfrm>
          <a:prstGeom prst="rect">
            <a:avLst/>
          </a:prstGeom>
          <a:solidFill>
            <a:schemeClr val="bg1"/>
          </a:solidFill>
        </p:spPr>
        <p:txBody>
          <a:bodyPr wrap="square" rtlCol="0">
            <a:spAutoFit/>
          </a:bodyPr>
          <a:lstStyle/>
          <a:p>
            <a:pPr algn="ctr"/>
            <a:r>
              <a:rPr lang="en-US" sz="6600" b="1" dirty="0" smtClean="0">
                <a:latin typeface="Skinny Jeans Solid" pitchFamily="2" charset="0"/>
              </a:rPr>
              <a:t>Types of </a:t>
            </a:r>
            <a:r>
              <a:rPr lang="en-US" sz="6600" b="1" dirty="0" smtClean="0">
                <a:solidFill>
                  <a:srgbClr val="FFC000"/>
                </a:solidFill>
                <a:effectLst>
                  <a:outerShdw blurRad="38100" dist="38100" dir="2700000" algn="tl">
                    <a:srgbClr val="000000">
                      <a:alpha val="43137"/>
                    </a:srgbClr>
                  </a:outerShdw>
                </a:effectLst>
                <a:latin typeface="Skinny Jeans Solid" pitchFamily="2" charset="0"/>
              </a:rPr>
              <a:t>Elaboration</a:t>
            </a:r>
            <a:endParaRPr lang="en-US" sz="3200" b="1" dirty="0" smtClean="0">
              <a:solidFill>
                <a:srgbClr val="FFC000"/>
              </a:solidFill>
              <a:effectLst>
                <a:outerShdw blurRad="38100" dist="38100" dir="2700000" algn="tl">
                  <a:srgbClr val="000000">
                    <a:alpha val="43137"/>
                  </a:srgbClr>
                </a:outerShdw>
              </a:effectLst>
              <a:latin typeface="Skinny Jeans Solid" pitchFamily="2" charset="0"/>
            </a:endParaRPr>
          </a:p>
          <a:p>
            <a:pPr algn="ctr"/>
            <a:endParaRPr lang="en-US" sz="3600" b="1" dirty="0" smtClean="0">
              <a:latin typeface="Skinny Jeans Solid" pitchFamily="2" charset="0"/>
            </a:endParaRPr>
          </a:p>
        </p:txBody>
      </p:sp>
      <p:sp>
        <p:nvSpPr>
          <p:cNvPr id="3" name="TextBox 2"/>
          <p:cNvSpPr txBox="1"/>
          <p:nvPr/>
        </p:nvSpPr>
        <p:spPr>
          <a:xfrm>
            <a:off x="108488" y="2200759"/>
            <a:ext cx="11933695" cy="3785652"/>
          </a:xfrm>
          <a:prstGeom prst="rect">
            <a:avLst/>
          </a:prstGeom>
          <a:noFill/>
        </p:spPr>
        <p:txBody>
          <a:bodyPr wrap="square" rtlCol="0">
            <a:spAutoFit/>
          </a:bodyPr>
          <a:lstStyle/>
          <a:p>
            <a:r>
              <a:rPr lang="en-US" sz="4000" u="sng" dirty="0" smtClean="0">
                <a:solidFill>
                  <a:schemeClr val="bg1"/>
                </a:solidFill>
                <a:latin typeface="Skinny Jeans Solid" pitchFamily="2" charset="0"/>
              </a:rPr>
              <a:t>Anecdote</a:t>
            </a:r>
            <a:r>
              <a:rPr lang="en-US" sz="4000" dirty="0" smtClean="0">
                <a:solidFill>
                  <a:schemeClr val="bg1"/>
                </a:solidFill>
                <a:latin typeface="Skinny Jeans Solid" pitchFamily="2" charset="0"/>
              </a:rPr>
              <a:t> – A small piece of personal experience that helps to make a point</a:t>
            </a:r>
          </a:p>
          <a:p>
            <a:r>
              <a:rPr lang="en-US" sz="4000" u="sng" dirty="0" smtClean="0">
                <a:solidFill>
                  <a:schemeClr val="bg1"/>
                </a:solidFill>
                <a:latin typeface="Skinny Jeans Solid" pitchFamily="2" charset="0"/>
              </a:rPr>
              <a:t>Examples</a:t>
            </a:r>
            <a:r>
              <a:rPr lang="en-US" sz="4000" dirty="0" smtClean="0">
                <a:solidFill>
                  <a:schemeClr val="bg1"/>
                </a:solidFill>
                <a:latin typeface="Skinny Jeans Solid" pitchFamily="2" charset="0"/>
              </a:rPr>
              <a:t> – Provide examples of something that supports the topic/point</a:t>
            </a:r>
          </a:p>
          <a:p>
            <a:r>
              <a:rPr lang="en-US" sz="4000" u="sng" dirty="0" smtClean="0">
                <a:solidFill>
                  <a:schemeClr val="bg1"/>
                </a:solidFill>
                <a:latin typeface="Skinny Jeans Solid" pitchFamily="2" charset="0"/>
              </a:rPr>
              <a:t>Explanation </a:t>
            </a:r>
            <a:r>
              <a:rPr lang="en-US" sz="4000" dirty="0" smtClean="0">
                <a:solidFill>
                  <a:schemeClr val="bg1"/>
                </a:solidFill>
                <a:latin typeface="Skinny Jeans Solid" pitchFamily="2" charset="0"/>
              </a:rPr>
              <a:t> - Explaining why your text evidence supports your idea/topic </a:t>
            </a:r>
            <a:endParaRPr lang="en-US" sz="4000" dirty="0">
              <a:solidFill>
                <a:schemeClr val="bg1"/>
              </a:solidFill>
              <a:latin typeface="Skinny Jeans Solid" pitchFamily="2" charset="0"/>
            </a:endParaRPr>
          </a:p>
        </p:txBody>
      </p:sp>
    </p:spTree>
    <p:extLst>
      <p:ext uri="{BB962C8B-B14F-4D97-AF65-F5344CB8AC3E}">
        <p14:creationId xmlns:p14="http://schemas.microsoft.com/office/powerpoint/2010/main" val="235427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923330"/>
          </a:xfrm>
          <a:prstGeom prst="rect">
            <a:avLst/>
          </a:prstGeom>
          <a:solidFill>
            <a:schemeClr val="bg1"/>
          </a:solidFill>
        </p:spPr>
        <p:txBody>
          <a:bodyPr wrap="square" rtlCol="0">
            <a:spAutoFit/>
          </a:bodyPr>
          <a:lstStyle/>
          <a:p>
            <a:pPr algn="ctr"/>
            <a:r>
              <a:rPr lang="en-US" sz="5400" b="1" dirty="0" smtClean="0">
                <a:latin typeface="Skinny Jeans Solid" pitchFamily="2" charset="0"/>
              </a:rPr>
              <a:t>Using an Anecdote</a:t>
            </a:r>
            <a:r>
              <a:rPr lang="en-US" sz="5400" dirty="0" smtClean="0">
                <a:latin typeface="Skinny Jeans Solid" pitchFamily="2" charset="0"/>
              </a:rPr>
              <a:t> as </a:t>
            </a:r>
            <a:r>
              <a:rPr lang="en-US" sz="5400" b="1" dirty="0" smtClean="0">
                <a:solidFill>
                  <a:srgbClr val="FFC000"/>
                </a:solidFill>
                <a:effectLst>
                  <a:outerShdw blurRad="38100" dist="38100" dir="2700000" algn="tl">
                    <a:srgbClr val="000000">
                      <a:alpha val="43137"/>
                    </a:srgbClr>
                  </a:outerShdw>
                </a:effectLst>
                <a:latin typeface="Skinny Jeans Solid" pitchFamily="2" charset="0"/>
              </a:rPr>
              <a:t>Elaboration</a:t>
            </a:r>
            <a:r>
              <a:rPr lang="en-US" sz="5400" dirty="0" smtClean="0">
                <a:latin typeface="Skinny Jeans Solid" pitchFamily="2" charset="0"/>
              </a:rPr>
              <a:t> </a:t>
            </a:r>
            <a:endParaRPr lang="en-US" sz="5400" b="1" dirty="0">
              <a:latin typeface="Skinny Jeans Solid" pitchFamily="2" charset="0"/>
            </a:endParaRPr>
          </a:p>
        </p:txBody>
      </p:sp>
      <p:sp>
        <p:nvSpPr>
          <p:cNvPr id="3" name="TextBox 2"/>
          <p:cNvSpPr txBox="1"/>
          <p:nvPr/>
        </p:nvSpPr>
        <p:spPr>
          <a:xfrm>
            <a:off x="129152" y="1310788"/>
            <a:ext cx="11933695" cy="5632311"/>
          </a:xfrm>
          <a:prstGeom prst="rect">
            <a:avLst/>
          </a:prstGeom>
          <a:noFill/>
        </p:spPr>
        <p:txBody>
          <a:bodyPr wrap="square" rtlCol="0">
            <a:spAutoFit/>
          </a:bodyPr>
          <a:lstStyle/>
          <a:p>
            <a:r>
              <a:rPr lang="en-US" sz="2400" dirty="0" smtClean="0">
                <a:solidFill>
                  <a:schemeClr val="bg1"/>
                </a:solidFill>
              </a:rPr>
              <a:t>Writing Scenario:</a:t>
            </a:r>
          </a:p>
          <a:p>
            <a:endParaRPr lang="en-US" sz="2400" dirty="0">
              <a:solidFill>
                <a:schemeClr val="bg1"/>
              </a:solidFill>
            </a:endParaRPr>
          </a:p>
          <a:p>
            <a:r>
              <a:rPr lang="en-US" sz="2400" dirty="0" smtClean="0">
                <a:solidFill>
                  <a:schemeClr val="bg1"/>
                </a:solidFill>
              </a:rPr>
              <a:t>You have just read two articles about what whether or not zoos do enough to protect endangered animals.  You are writing  a RACE response to express your opinion.  You believe that zoos do a good job of protecting endangered  animals.  Read the response below and use an anecdote to elaborate.</a:t>
            </a:r>
          </a:p>
          <a:p>
            <a:endParaRPr lang="en-US" sz="2400" dirty="0">
              <a:solidFill>
                <a:schemeClr val="bg1"/>
              </a:solidFill>
            </a:endParaRPr>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Zoos are doing a good job to protect animals.  One way they are doing a good job is by providing educational programs </a:t>
            </a:r>
            <a:r>
              <a:rPr lang="en-US" sz="2400" dirty="0">
                <a:solidFill>
                  <a:schemeClr val="bg1"/>
                </a:solidFill>
              </a:rPr>
              <a:t> </a:t>
            </a:r>
            <a:r>
              <a:rPr lang="en-US" sz="2400" dirty="0" smtClean="0">
                <a:solidFill>
                  <a:schemeClr val="bg1"/>
                </a:solidFill>
              </a:rPr>
              <a:t>for people.  According to the text, “Zoos are not only fun places to visit but also places where visitors can go to learn about  all animals including  endangered ones.”  </a:t>
            </a:r>
            <a:r>
              <a:rPr lang="en-US" dirty="0" smtClean="0">
                <a:solidFill>
                  <a:srgbClr val="FFC000"/>
                </a:solidFill>
              </a:rPr>
              <a:t>______________________________________________________________________________</a:t>
            </a:r>
          </a:p>
          <a:p>
            <a:endParaRPr lang="en-US" dirty="0">
              <a:solidFill>
                <a:srgbClr val="FFC000"/>
              </a:solidFill>
            </a:endParaRPr>
          </a:p>
          <a:p>
            <a:r>
              <a:rPr lang="en-US" dirty="0" smtClean="0">
                <a:solidFill>
                  <a:srgbClr val="FFC000"/>
                </a:solidFill>
              </a:rPr>
              <a:t>____________________________________________________________________________________________________</a:t>
            </a:r>
          </a:p>
          <a:p>
            <a:endParaRPr lang="en-US" dirty="0">
              <a:solidFill>
                <a:srgbClr val="FFC000"/>
              </a:solidFill>
            </a:endParaRPr>
          </a:p>
          <a:p>
            <a:r>
              <a:rPr lang="en-US" dirty="0" smtClean="0">
                <a:solidFill>
                  <a:srgbClr val="FFC000"/>
                </a:solidFill>
              </a:rPr>
              <a:t>____________________________________________________________________________________________________</a:t>
            </a:r>
            <a:endParaRPr lang="en-US" dirty="0">
              <a:solidFill>
                <a:srgbClr val="FFC000"/>
              </a:solidFill>
            </a:endParaRPr>
          </a:p>
        </p:txBody>
      </p:sp>
    </p:spTree>
    <p:extLst>
      <p:ext uri="{BB962C8B-B14F-4D97-AF65-F5344CB8AC3E}">
        <p14:creationId xmlns:p14="http://schemas.microsoft.com/office/powerpoint/2010/main" val="296225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923330"/>
          </a:xfrm>
          <a:prstGeom prst="rect">
            <a:avLst/>
          </a:prstGeom>
          <a:solidFill>
            <a:schemeClr val="bg1"/>
          </a:solidFill>
        </p:spPr>
        <p:txBody>
          <a:bodyPr wrap="square" rtlCol="0">
            <a:spAutoFit/>
          </a:bodyPr>
          <a:lstStyle/>
          <a:p>
            <a:pPr algn="ctr"/>
            <a:r>
              <a:rPr lang="en-US" sz="5400" b="1" dirty="0" smtClean="0">
                <a:latin typeface="Skinny Jeans Solid" pitchFamily="2" charset="0"/>
              </a:rPr>
              <a:t>Using an Anecdote</a:t>
            </a:r>
            <a:r>
              <a:rPr lang="en-US" sz="5400" dirty="0" smtClean="0">
                <a:latin typeface="Skinny Jeans Solid" pitchFamily="2" charset="0"/>
              </a:rPr>
              <a:t> as </a:t>
            </a:r>
            <a:r>
              <a:rPr lang="en-US" sz="5400" b="1" dirty="0" smtClean="0">
                <a:solidFill>
                  <a:srgbClr val="FFC000"/>
                </a:solidFill>
                <a:effectLst>
                  <a:outerShdw blurRad="38100" dist="38100" dir="2700000" algn="tl">
                    <a:srgbClr val="000000">
                      <a:alpha val="43137"/>
                    </a:srgbClr>
                  </a:outerShdw>
                </a:effectLst>
                <a:latin typeface="Skinny Jeans Solid" pitchFamily="2" charset="0"/>
              </a:rPr>
              <a:t>Elaboration</a:t>
            </a:r>
            <a:r>
              <a:rPr lang="en-US" sz="5400" dirty="0" smtClean="0">
                <a:latin typeface="Skinny Jeans Solid" pitchFamily="2" charset="0"/>
              </a:rPr>
              <a:t> </a:t>
            </a:r>
            <a:endParaRPr lang="en-US" sz="5400" b="1" dirty="0">
              <a:latin typeface="Skinny Jeans Solid" pitchFamily="2" charset="0"/>
            </a:endParaRPr>
          </a:p>
        </p:txBody>
      </p:sp>
      <p:sp>
        <p:nvSpPr>
          <p:cNvPr id="3" name="TextBox 2"/>
          <p:cNvSpPr txBox="1"/>
          <p:nvPr/>
        </p:nvSpPr>
        <p:spPr>
          <a:xfrm>
            <a:off x="129152" y="1310788"/>
            <a:ext cx="11933695" cy="5170646"/>
          </a:xfrm>
          <a:prstGeom prst="rect">
            <a:avLst/>
          </a:prstGeom>
          <a:noFill/>
        </p:spPr>
        <p:txBody>
          <a:bodyPr wrap="square" rtlCol="0">
            <a:spAutoFit/>
          </a:bodyPr>
          <a:lstStyle/>
          <a:p>
            <a:r>
              <a:rPr lang="en-US" sz="2400" dirty="0" smtClean="0">
                <a:solidFill>
                  <a:schemeClr val="bg1"/>
                </a:solidFill>
              </a:rPr>
              <a:t>Writing Scenario:</a:t>
            </a:r>
          </a:p>
          <a:p>
            <a:r>
              <a:rPr lang="en-US" sz="2400" dirty="0" smtClean="0">
                <a:solidFill>
                  <a:schemeClr val="bg1"/>
                </a:solidFill>
              </a:rPr>
              <a:t>You have just read two articles about what whether or not zoos do enough to protect endangered animals.  You are writing  a RACE response to express your opinion.  You believe that zoos do a good job of protecting endangered  animals.  Read the response below and use an anecdote to elaborate.</a:t>
            </a:r>
          </a:p>
          <a:p>
            <a:endParaRPr lang="en-US" sz="2400" dirty="0">
              <a:solidFill>
                <a:schemeClr val="bg1"/>
              </a:solidFill>
            </a:endParaRPr>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Zoos are doing a good job to protect animals.  One way they are doing a good job is by providing educational programs  for people.  According to the text, “zoos are not only fun places to visit but also places where visitors can go to learn about  all animals including  endangered ones.” </a:t>
            </a:r>
            <a:r>
              <a:rPr lang="en-US" sz="2400" dirty="0" smtClean="0">
                <a:solidFill>
                  <a:srgbClr val="FFC000"/>
                </a:solidFill>
              </a:rPr>
              <a:t>Once, my class went on a field trip to a zoo.  We went to a special classroom where one of the specialists informed us about the </a:t>
            </a:r>
            <a:r>
              <a:rPr lang="en-US" sz="2400" dirty="0">
                <a:solidFill>
                  <a:srgbClr val="FFC000"/>
                </a:solidFill>
              </a:rPr>
              <a:t>Golden Lion </a:t>
            </a:r>
            <a:r>
              <a:rPr lang="en-US" sz="2400" dirty="0" smtClean="0">
                <a:solidFill>
                  <a:srgbClr val="FFC000"/>
                </a:solidFill>
              </a:rPr>
              <a:t>Tamarin.  The zoo had saved this animal from extinction.  </a:t>
            </a:r>
            <a:endParaRPr lang="en-US" sz="2400" dirty="0">
              <a:solidFill>
                <a:srgbClr val="FFC000"/>
              </a:solidFill>
            </a:endParaRPr>
          </a:p>
          <a:p>
            <a:endParaRPr lang="en-US" dirty="0">
              <a:solidFill>
                <a:srgbClr val="FFC000"/>
              </a:solidFill>
            </a:endParaRPr>
          </a:p>
        </p:txBody>
      </p:sp>
    </p:spTree>
    <p:extLst>
      <p:ext uri="{BB962C8B-B14F-4D97-AF65-F5344CB8AC3E}">
        <p14:creationId xmlns:p14="http://schemas.microsoft.com/office/powerpoint/2010/main" val="366142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923330"/>
          </a:xfrm>
          <a:prstGeom prst="rect">
            <a:avLst/>
          </a:prstGeom>
          <a:solidFill>
            <a:schemeClr val="bg1"/>
          </a:solidFill>
        </p:spPr>
        <p:txBody>
          <a:bodyPr wrap="square" rtlCol="0">
            <a:spAutoFit/>
          </a:bodyPr>
          <a:lstStyle/>
          <a:p>
            <a:pPr algn="ctr"/>
            <a:r>
              <a:rPr lang="en-US" sz="5400" b="1" dirty="0" smtClean="0">
                <a:latin typeface="Skinny Jeans Solid" pitchFamily="2" charset="0"/>
              </a:rPr>
              <a:t>Using an Example</a:t>
            </a:r>
            <a:r>
              <a:rPr lang="en-US" sz="5400" dirty="0" smtClean="0">
                <a:latin typeface="Skinny Jeans Solid" pitchFamily="2" charset="0"/>
              </a:rPr>
              <a:t> as </a:t>
            </a:r>
            <a:r>
              <a:rPr lang="en-US" sz="5400" b="1" dirty="0" smtClean="0">
                <a:solidFill>
                  <a:srgbClr val="FFC000"/>
                </a:solidFill>
                <a:effectLst>
                  <a:outerShdw blurRad="38100" dist="38100" dir="2700000" algn="tl">
                    <a:srgbClr val="000000">
                      <a:alpha val="43137"/>
                    </a:srgbClr>
                  </a:outerShdw>
                </a:effectLst>
                <a:latin typeface="Skinny Jeans Solid" pitchFamily="2" charset="0"/>
              </a:rPr>
              <a:t>Elaboration</a:t>
            </a:r>
            <a:endParaRPr lang="en-US" sz="2400" b="1" dirty="0">
              <a:latin typeface="Skinny Jeans Solid" pitchFamily="2" charset="0"/>
            </a:endParaRPr>
          </a:p>
        </p:txBody>
      </p:sp>
      <p:sp>
        <p:nvSpPr>
          <p:cNvPr id="4" name="TextBox 3"/>
          <p:cNvSpPr txBox="1"/>
          <p:nvPr/>
        </p:nvSpPr>
        <p:spPr>
          <a:xfrm>
            <a:off x="201478" y="1580827"/>
            <a:ext cx="11747715" cy="4893647"/>
          </a:xfrm>
          <a:prstGeom prst="rect">
            <a:avLst/>
          </a:prstGeom>
          <a:noFill/>
        </p:spPr>
        <p:txBody>
          <a:bodyPr wrap="square" rtlCol="0">
            <a:spAutoFit/>
          </a:bodyPr>
          <a:lstStyle/>
          <a:p>
            <a:r>
              <a:rPr lang="en-US" sz="2400" dirty="0" smtClean="0">
                <a:solidFill>
                  <a:schemeClr val="bg1"/>
                </a:solidFill>
              </a:rPr>
              <a:t>Writing Scenario:</a:t>
            </a:r>
          </a:p>
          <a:p>
            <a:r>
              <a:rPr lang="en-US" sz="2400" dirty="0" smtClean="0">
                <a:solidFill>
                  <a:schemeClr val="bg1"/>
                </a:solidFill>
              </a:rPr>
              <a:t>You have just finished reading two texts about the benefits of learning computer coding in elementary school.  You are writing a RACE response to explain the benefits.  Read the  response below and use an example to elaborate.</a:t>
            </a:r>
          </a:p>
          <a:p>
            <a:endParaRPr lang="en-US" sz="2800" dirty="0" smtClean="0">
              <a:solidFill>
                <a:schemeClr val="bg1"/>
              </a:solidFill>
            </a:endParaRPr>
          </a:p>
          <a:p>
            <a:r>
              <a:rPr lang="en-US" sz="2800" dirty="0">
                <a:solidFill>
                  <a:schemeClr val="bg1"/>
                </a:solidFill>
              </a:rPr>
              <a:t>	</a:t>
            </a:r>
            <a:r>
              <a:rPr lang="en-US" sz="2800" dirty="0" smtClean="0">
                <a:solidFill>
                  <a:schemeClr val="bg1"/>
                </a:solidFill>
              </a:rPr>
              <a:t>There are many benefits to teaching coding in elementary school.  One benefit is kids are already computer savvy when they enter school.  Jacobs stated in the article that “Nowadays, schools won’t have to teach the basics of how to operate the computer, children will come to them already knowing how.”</a:t>
            </a:r>
            <a:r>
              <a:rPr lang="en-US" sz="2400" dirty="0" smtClean="0">
                <a:solidFill>
                  <a:srgbClr val="FFC000"/>
                </a:solidFill>
              </a:rPr>
              <a:t>_________________________________________________________________________________________________________________________________________________</a:t>
            </a:r>
          </a:p>
          <a:p>
            <a:r>
              <a:rPr lang="en-US" sz="2400" dirty="0" smtClean="0">
                <a:solidFill>
                  <a:srgbClr val="FFC000"/>
                </a:solidFill>
              </a:rPr>
              <a:t>___________________________________________________________________________</a:t>
            </a:r>
            <a:endParaRPr lang="en-US" sz="2400" dirty="0">
              <a:solidFill>
                <a:schemeClr val="bg1"/>
              </a:solidFill>
            </a:endParaRPr>
          </a:p>
        </p:txBody>
      </p:sp>
    </p:spTree>
    <p:extLst>
      <p:ext uri="{BB962C8B-B14F-4D97-AF65-F5344CB8AC3E}">
        <p14:creationId xmlns:p14="http://schemas.microsoft.com/office/powerpoint/2010/main" val="412062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923330"/>
          </a:xfrm>
          <a:prstGeom prst="rect">
            <a:avLst/>
          </a:prstGeom>
          <a:solidFill>
            <a:schemeClr val="bg1"/>
          </a:solidFill>
        </p:spPr>
        <p:txBody>
          <a:bodyPr wrap="square" rtlCol="0">
            <a:spAutoFit/>
          </a:bodyPr>
          <a:lstStyle/>
          <a:p>
            <a:pPr algn="ctr"/>
            <a:r>
              <a:rPr lang="en-US" sz="5400" b="1" dirty="0" smtClean="0">
                <a:latin typeface="Skinny Jeans Solid" pitchFamily="2" charset="0"/>
              </a:rPr>
              <a:t>Using an Example</a:t>
            </a:r>
            <a:r>
              <a:rPr lang="en-US" sz="5400" dirty="0" smtClean="0">
                <a:latin typeface="Skinny Jeans Solid" pitchFamily="2" charset="0"/>
              </a:rPr>
              <a:t> as </a:t>
            </a:r>
            <a:r>
              <a:rPr lang="en-US" sz="5400" b="1" dirty="0" smtClean="0">
                <a:solidFill>
                  <a:srgbClr val="FFC000"/>
                </a:solidFill>
                <a:effectLst>
                  <a:outerShdw blurRad="38100" dist="38100" dir="2700000" algn="tl">
                    <a:srgbClr val="000000">
                      <a:alpha val="43137"/>
                    </a:srgbClr>
                  </a:outerShdw>
                </a:effectLst>
                <a:latin typeface="Skinny Jeans Solid" pitchFamily="2" charset="0"/>
              </a:rPr>
              <a:t>Elaboration</a:t>
            </a:r>
            <a:endParaRPr lang="en-US" sz="2400" b="1" dirty="0">
              <a:latin typeface="Skinny Jeans Solid" pitchFamily="2" charset="0"/>
            </a:endParaRPr>
          </a:p>
        </p:txBody>
      </p:sp>
      <p:sp>
        <p:nvSpPr>
          <p:cNvPr id="4" name="TextBox 3"/>
          <p:cNvSpPr txBox="1"/>
          <p:nvPr/>
        </p:nvSpPr>
        <p:spPr>
          <a:xfrm>
            <a:off x="222142" y="1310788"/>
            <a:ext cx="11747715" cy="5447645"/>
          </a:xfrm>
          <a:prstGeom prst="rect">
            <a:avLst/>
          </a:prstGeom>
          <a:noFill/>
        </p:spPr>
        <p:txBody>
          <a:bodyPr wrap="square" rtlCol="0">
            <a:spAutoFit/>
          </a:bodyPr>
          <a:lstStyle/>
          <a:p>
            <a:r>
              <a:rPr lang="en-US" sz="2400" dirty="0" smtClean="0">
                <a:solidFill>
                  <a:schemeClr val="bg1"/>
                </a:solidFill>
              </a:rPr>
              <a:t>Writing Scenario:</a:t>
            </a:r>
          </a:p>
          <a:p>
            <a:r>
              <a:rPr lang="en-US" sz="2400" dirty="0" smtClean="0">
                <a:solidFill>
                  <a:schemeClr val="bg1"/>
                </a:solidFill>
              </a:rPr>
              <a:t>You have just finished reading two texts about the benefits of learning computer coding in elementary school.  You are writing a RACE response to explain the benefits.  Read the  response below and use an example to elaborate.</a:t>
            </a:r>
          </a:p>
          <a:p>
            <a:endParaRPr lang="en-US" sz="2800" dirty="0" smtClean="0">
              <a:solidFill>
                <a:schemeClr val="bg1"/>
              </a:solidFill>
            </a:endParaRPr>
          </a:p>
          <a:p>
            <a:r>
              <a:rPr lang="en-US" sz="2800" dirty="0">
                <a:solidFill>
                  <a:schemeClr val="bg1"/>
                </a:solidFill>
              </a:rPr>
              <a:t>	</a:t>
            </a:r>
            <a:r>
              <a:rPr lang="en-US" sz="2800" dirty="0" smtClean="0">
                <a:solidFill>
                  <a:schemeClr val="bg1"/>
                </a:solidFill>
              </a:rPr>
              <a:t>There are many benefits to teaching coding in elementary school.  One benefit is kids are already computer savvy when they enter school.  Jacobs stated in the article </a:t>
            </a:r>
            <a:r>
              <a:rPr lang="en-US" sz="2800" smtClean="0">
                <a:solidFill>
                  <a:schemeClr val="bg1"/>
                </a:solidFill>
              </a:rPr>
              <a:t>that “Nowadays</a:t>
            </a:r>
            <a:r>
              <a:rPr lang="en-US" sz="2800" dirty="0" smtClean="0">
                <a:solidFill>
                  <a:schemeClr val="bg1"/>
                </a:solidFill>
              </a:rPr>
              <a:t>, schools won’t have to teach the basics of how to operate the computer, children will come to them already knowing how.” </a:t>
            </a:r>
            <a:r>
              <a:rPr lang="en-US" sz="2800" dirty="0" smtClean="0">
                <a:solidFill>
                  <a:srgbClr val="FFC000"/>
                </a:solidFill>
              </a:rPr>
              <a:t>For example, my 4 year old sister can already open apps on a smart phone.   She can also use a computer to do various things.  Once she starts school, she will be ready to learn some basic coding.  No one will have to show her how things work.</a:t>
            </a:r>
            <a:endParaRPr lang="en-US" sz="2800" dirty="0">
              <a:solidFill>
                <a:schemeClr val="bg1"/>
              </a:solidFill>
            </a:endParaRPr>
          </a:p>
        </p:txBody>
      </p:sp>
    </p:spTree>
    <p:extLst>
      <p:ext uri="{BB962C8B-B14F-4D97-AF65-F5344CB8AC3E}">
        <p14:creationId xmlns:p14="http://schemas.microsoft.com/office/powerpoint/2010/main" val="7251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923330"/>
          </a:xfrm>
          <a:prstGeom prst="rect">
            <a:avLst/>
          </a:prstGeom>
          <a:solidFill>
            <a:schemeClr val="bg1"/>
          </a:solidFill>
        </p:spPr>
        <p:txBody>
          <a:bodyPr wrap="square" rtlCol="0">
            <a:spAutoFit/>
          </a:bodyPr>
          <a:lstStyle/>
          <a:p>
            <a:pPr algn="ctr"/>
            <a:r>
              <a:rPr lang="en-US" sz="5400" b="1" dirty="0" smtClean="0">
                <a:latin typeface="Skinny Jeans Solid" pitchFamily="2" charset="0"/>
              </a:rPr>
              <a:t>Using an Explanation as </a:t>
            </a:r>
            <a:r>
              <a:rPr lang="en-US" sz="5400" b="1" dirty="0" smtClean="0">
                <a:solidFill>
                  <a:srgbClr val="FFC000"/>
                </a:solidFill>
                <a:effectLst>
                  <a:outerShdw blurRad="38100" dist="38100" dir="2700000" algn="tl">
                    <a:srgbClr val="000000">
                      <a:alpha val="43137"/>
                    </a:srgbClr>
                  </a:outerShdw>
                </a:effectLst>
                <a:latin typeface="Skinny Jeans Solid" pitchFamily="2" charset="0"/>
              </a:rPr>
              <a:t>Elaboration</a:t>
            </a:r>
            <a:r>
              <a:rPr lang="en-US" sz="5400" b="1" dirty="0" smtClean="0">
                <a:latin typeface="Skinny Jeans Solid" pitchFamily="2" charset="0"/>
              </a:rPr>
              <a:t> </a:t>
            </a:r>
            <a:endParaRPr lang="en-US" sz="5400" b="1" dirty="0">
              <a:latin typeface="Skinny Jeans Solid" pitchFamily="2" charset="0"/>
            </a:endParaRPr>
          </a:p>
        </p:txBody>
      </p:sp>
      <p:sp>
        <p:nvSpPr>
          <p:cNvPr id="4" name="TextBox 3"/>
          <p:cNvSpPr txBox="1"/>
          <p:nvPr/>
        </p:nvSpPr>
        <p:spPr>
          <a:xfrm>
            <a:off x="129152" y="1472337"/>
            <a:ext cx="11933695" cy="4770537"/>
          </a:xfrm>
          <a:prstGeom prst="rect">
            <a:avLst/>
          </a:prstGeom>
          <a:noFill/>
        </p:spPr>
        <p:txBody>
          <a:bodyPr wrap="square" rtlCol="0">
            <a:spAutoFit/>
          </a:bodyPr>
          <a:lstStyle/>
          <a:p>
            <a:r>
              <a:rPr lang="en-US" sz="2400" dirty="0" smtClean="0">
                <a:solidFill>
                  <a:schemeClr val="bg1"/>
                </a:solidFill>
              </a:rPr>
              <a:t>Writing Scenario:</a:t>
            </a:r>
          </a:p>
          <a:p>
            <a:r>
              <a:rPr lang="en-US" sz="2400" dirty="0">
                <a:solidFill>
                  <a:schemeClr val="bg1"/>
                </a:solidFill>
              </a:rPr>
              <a:t> </a:t>
            </a:r>
            <a:r>
              <a:rPr lang="en-US" sz="2400" dirty="0" smtClean="0">
                <a:solidFill>
                  <a:schemeClr val="bg1"/>
                </a:solidFill>
              </a:rPr>
              <a:t>      You have read an article about the pros and cons of bringing your own shopping bags to the grocery store.  You are writing a RACE response to express your opinion that bringing your own shopping bags are the best thing to do.  Read the response below.  </a:t>
            </a:r>
            <a:r>
              <a:rPr lang="en-US" sz="2400" dirty="0">
                <a:solidFill>
                  <a:schemeClr val="bg1"/>
                </a:solidFill>
              </a:rPr>
              <a:t> </a:t>
            </a:r>
            <a:r>
              <a:rPr lang="en-US" sz="2400" dirty="0" smtClean="0">
                <a:solidFill>
                  <a:schemeClr val="bg1"/>
                </a:solidFill>
              </a:rPr>
              <a:t>Use an explanation as elaboration. </a:t>
            </a:r>
          </a:p>
          <a:p>
            <a:endParaRPr lang="en-US" sz="2000" dirty="0">
              <a:solidFill>
                <a:schemeClr val="bg1"/>
              </a:solidFill>
            </a:endParaRPr>
          </a:p>
          <a:p>
            <a:endParaRPr lang="en-US" sz="2000" dirty="0" smtClean="0">
              <a:solidFill>
                <a:schemeClr val="bg1"/>
              </a:solidFill>
            </a:endParaRPr>
          </a:p>
          <a:p>
            <a:r>
              <a:rPr lang="en-US" sz="2000" dirty="0">
                <a:solidFill>
                  <a:schemeClr val="bg1"/>
                </a:solidFill>
              </a:rPr>
              <a:t>	</a:t>
            </a:r>
            <a:r>
              <a:rPr lang="en-US" sz="2400" dirty="0" smtClean="0">
                <a:solidFill>
                  <a:schemeClr val="bg1"/>
                </a:solidFill>
              </a:rPr>
              <a:t>One reason to bring your own shopping bags from home is that they are better for the environment than plastic bags.  According to the text,  “It takes between 15 to 1000 years for a plastic bag to break down in a landfill.  That is if it stays in the landfill.  Many plastic bags end up blowing away and clogging drains or  settling in trees or in our oceans.” </a:t>
            </a:r>
            <a:r>
              <a:rPr lang="en-US" sz="2400" dirty="0" smtClean="0">
                <a:solidFill>
                  <a:srgbClr val="FFC000"/>
                </a:solidFill>
              </a:rPr>
              <a:t>________________</a:t>
            </a:r>
            <a:endParaRPr lang="en-US" sz="2400" dirty="0">
              <a:solidFill>
                <a:srgbClr val="FFC000"/>
              </a:solidFill>
            </a:endParaRPr>
          </a:p>
          <a:p>
            <a:r>
              <a:rPr lang="en-US" sz="2400" dirty="0" smtClean="0">
                <a:solidFill>
                  <a:srgbClr val="FFC000"/>
                </a:solidFill>
              </a:rPr>
              <a:t>_____________________________________________________________________________</a:t>
            </a:r>
          </a:p>
          <a:p>
            <a:r>
              <a:rPr lang="en-US" sz="2400" dirty="0" smtClean="0">
                <a:solidFill>
                  <a:srgbClr val="FFC000"/>
                </a:solidFill>
              </a:rPr>
              <a:t>______________________________________________________________________</a:t>
            </a:r>
            <a:endParaRPr lang="en-US" sz="2400" dirty="0">
              <a:solidFill>
                <a:srgbClr val="FFC000"/>
              </a:solidFill>
            </a:endParaRPr>
          </a:p>
        </p:txBody>
      </p:sp>
    </p:spTree>
    <p:extLst>
      <p:ext uri="{BB962C8B-B14F-4D97-AF65-F5344CB8AC3E}">
        <p14:creationId xmlns:p14="http://schemas.microsoft.com/office/powerpoint/2010/main" val="380976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87458"/>
            <a:ext cx="12192000" cy="923330"/>
          </a:xfrm>
          <a:prstGeom prst="rect">
            <a:avLst/>
          </a:prstGeom>
          <a:solidFill>
            <a:schemeClr val="bg1"/>
          </a:solidFill>
        </p:spPr>
        <p:txBody>
          <a:bodyPr wrap="square" rtlCol="0">
            <a:spAutoFit/>
          </a:bodyPr>
          <a:lstStyle/>
          <a:p>
            <a:pPr algn="ctr"/>
            <a:r>
              <a:rPr lang="en-US" sz="5400" b="1" dirty="0" smtClean="0">
                <a:latin typeface="Skinny Jeans Solid" pitchFamily="2" charset="0"/>
              </a:rPr>
              <a:t>Using an Explanation as </a:t>
            </a:r>
            <a:r>
              <a:rPr lang="en-US" sz="5400" b="1" dirty="0" smtClean="0">
                <a:solidFill>
                  <a:srgbClr val="FFC000"/>
                </a:solidFill>
                <a:effectLst>
                  <a:outerShdw blurRad="38100" dist="38100" dir="2700000" algn="tl">
                    <a:srgbClr val="000000">
                      <a:alpha val="43137"/>
                    </a:srgbClr>
                  </a:outerShdw>
                </a:effectLst>
                <a:latin typeface="Skinny Jeans Solid" pitchFamily="2" charset="0"/>
              </a:rPr>
              <a:t>Elaboration</a:t>
            </a:r>
            <a:r>
              <a:rPr lang="en-US" sz="5400" b="1" dirty="0" smtClean="0">
                <a:latin typeface="Skinny Jeans Solid" pitchFamily="2" charset="0"/>
              </a:rPr>
              <a:t> </a:t>
            </a:r>
            <a:endParaRPr lang="en-US" sz="5400" b="1" dirty="0">
              <a:latin typeface="Skinny Jeans Solid" pitchFamily="2" charset="0"/>
            </a:endParaRPr>
          </a:p>
        </p:txBody>
      </p:sp>
      <p:sp>
        <p:nvSpPr>
          <p:cNvPr id="4" name="TextBox 3"/>
          <p:cNvSpPr txBox="1"/>
          <p:nvPr/>
        </p:nvSpPr>
        <p:spPr>
          <a:xfrm>
            <a:off x="129152" y="1348800"/>
            <a:ext cx="11933695" cy="5509200"/>
          </a:xfrm>
          <a:prstGeom prst="rect">
            <a:avLst/>
          </a:prstGeom>
          <a:noFill/>
        </p:spPr>
        <p:txBody>
          <a:bodyPr wrap="square" rtlCol="0">
            <a:spAutoFit/>
          </a:bodyPr>
          <a:lstStyle/>
          <a:p>
            <a:r>
              <a:rPr lang="en-US" sz="2400" dirty="0" smtClean="0">
                <a:solidFill>
                  <a:schemeClr val="bg1"/>
                </a:solidFill>
              </a:rPr>
              <a:t>Writing Scenario:</a:t>
            </a:r>
          </a:p>
          <a:p>
            <a:r>
              <a:rPr lang="en-US" sz="2400" dirty="0">
                <a:solidFill>
                  <a:schemeClr val="bg1"/>
                </a:solidFill>
              </a:rPr>
              <a:t> </a:t>
            </a:r>
            <a:r>
              <a:rPr lang="en-US" sz="2400" dirty="0" smtClean="0">
                <a:solidFill>
                  <a:schemeClr val="bg1"/>
                </a:solidFill>
              </a:rPr>
              <a:t>      You have read an article about the pros and cons of bringing your own shopping bags to the grocery store.  You are writing a RACE response to express your opinion that bringing your own shopping bags are the best thing to do.  Read the response below.  </a:t>
            </a:r>
            <a:r>
              <a:rPr lang="en-US" sz="2400" dirty="0">
                <a:solidFill>
                  <a:schemeClr val="bg1"/>
                </a:solidFill>
              </a:rPr>
              <a:t> </a:t>
            </a:r>
            <a:r>
              <a:rPr lang="en-US" sz="2400" dirty="0" smtClean="0">
                <a:solidFill>
                  <a:schemeClr val="bg1"/>
                </a:solidFill>
              </a:rPr>
              <a:t>Use an explanation as elaboration. </a:t>
            </a:r>
          </a:p>
          <a:p>
            <a:endParaRPr lang="en-US" sz="2000" dirty="0">
              <a:solidFill>
                <a:schemeClr val="bg1"/>
              </a:solidFill>
            </a:endParaRPr>
          </a:p>
          <a:p>
            <a:endParaRPr lang="en-US" sz="2000" dirty="0" smtClean="0">
              <a:solidFill>
                <a:schemeClr val="bg1"/>
              </a:solidFill>
            </a:endParaRPr>
          </a:p>
          <a:p>
            <a:r>
              <a:rPr lang="en-US" sz="2000" dirty="0">
                <a:solidFill>
                  <a:schemeClr val="bg1"/>
                </a:solidFill>
              </a:rPr>
              <a:t>	</a:t>
            </a:r>
            <a:r>
              <a:rPr lang="en-US" sz="2400" dirty="0" smtClean="0">
                <a:solidFill>
                  <a:schemeClr val="bg1"/>
                </a:solidFill>
              </a:rPr>
              <a:t>One reason to bring your own shopping bags from home is that they are better for the environment than plastic bags.  According to the text,  “It takes between 15 to 1000 years for a plastic bag to break down in a landfill.  That is if it stays in the landfill.  Many plastic bags end up blowing away and clogging drains or settling in trees or in our oceans.” </a:t>
            </a:r>
            <a:r>
              <a:rPr lang="en-US" sz="2400" dirty="0" smtClean="0">
                <a:solidFill>
                  <a:srgbClr val="FFC000"/>
                </a:solidFill>
              </a:rPr>
              <a:t>This evidence shows that plastic bags are terrible for the environment because of the amount of time they stick around.  Not only is that bad, but they could harm animals and ocean life because they are blowing away from landfills.  If people would bring their own shopping bags, this wouldn’t happen because the bags would not end up in landfills.</a:t>
            </a:r>
            <a:endParaRPr lang="en-US" sz="2400" dirty="0">
              <a:solidFill>
                <a:srgbClr val="FFC000"/>
              </a:solidFill>
            </a:endParaRPr>
          </a:p>
        </p:txBody>
      </p:sp>
    </p:spTree>
    <p:extLst>
      <p:ext uri="{BB962C8B-B14F-4D97-AF65-F5344CB8AC3E}">
        <p14:creationId xmlns:p14="http://schemas.microsoft.com/office/powerpoint/2010/main" val="379608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433</Words>
  <Application>Microsoft Office PowerPoint</Application>
  <PresentationFormat>Custom</PresentationFormat>
  <Paragraphs>51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Beautiful Mess</vt:lpstr>
      <vt:lpstr>Calibri</vt:lpstr>
      <vt:lpstr>Skinny Jeans Solid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Resa Martin</dc:creator>
  <cp:lastModifiedBy>loni.goodwin</cp:lastModifiedBy>
  <cp:revision>18</cp:revision>
  <dcterms:created xsi:type="dcterms:W3CDTF">2019-01-25T23:07:22Z</dcterms:created>
  <dcterms:modified xsi:type="dcterms:W3CDTF">2019-09-23T17:32:34Z</dcterms:modified>
</cp:coreProperties>
</file>