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HelloKelly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loSassy" panose="020B0604020202020204" charset="0"/>
      <p:regular r:id="rId22"/>
    </p:embeddedFont>
    <p:embeddedFont>
      <p:font typeface="HelloFun" panose="020B0604020202020204" charset="0"/>
      <p:regular r:id="rId23"/>
    </p:embeddedFont>
    <p:embeddedFont>
      <p:font typeface="Mufferaw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4F272-7A38-49BC-BBBB-D126E0793BA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25E5-43EB-45EB-B5C6-CDCC96BF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5181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HelloKelly" pitchFamily="2" charset="0"/>
                <a:ea typeface="HelloKelly" pitchFamily="2" charset="0"/>
              </a:rPr>
              <a:t>Using the </a:t>
            </a:r>
            <a:r>
              <a:rPr lang="en-US" sz="9600" dirty="0" smtClean="0">
                <a:latin typeface="HelloKelly" pitchFamily="2" charset="0"/>
                <a:ea typeface="HelloKelly" pitchFamily="2" charset="0"/>
              </a:rPr>
              <a:t>RACES </a:t>
            </a:r>
            <a:r>
              <a:rPr lang="en-US" sz="9600" dirty="0" smtClean="0">
                <a:latin typeface="HelloKelly" pitchFamily="2" charset="0"/>
                <a:ea typeface="HelloKelly" pitchFamily="2" charset="0"/>
              </a:rPr>
              <a:t>Strategy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2600" y="990600"/>
            <a:ext cx="32887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Answering extended response questions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07110"/>
            <a:ext cx="7924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     </a:t>
            </a:r>
            <a:r>
              <a:rPr lang="en-US" sz="2400" b="1" dirty="0" smtClean="0">
                <a:solidFill>
                  <a:srgbClr val="34E909"/>
                </a:solidFill>
                <a:latin typeface="HelloKelly" pitchFamily="2" charset="0"/>
                <a:ea typeface="HelloKelly" pitchFamily="2" charset="0"/>
              </a:rPr>
              <a:t>Bullying is a huge problem in many schools.  There are several steps students can take to help stop this problem in their own school.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One thing students can do is to participate in a school wide effort committed to speaking out against bullying.  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According to the author, research has shown that students who participate in anti-bullying programs in their schools are more likely to have empathy for students who experience bullying. </a:t>
            </a:r>
            <a:r>
              <a:rPr lang="en-US" sz="2400" b="1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One example of this is a poster contest my school had. The topic was “Stand up to Bullies.”  The contest seemed to make students really think about how hurtful bullying can be. </a:t>
            </a:r>
            <a:r>
              <a:rPr lang="en-US" sz="2400" dirty="0">
                <a:solidFill>
                  <a:srgbClr val="00B0F0"/>
                </a:solidFill>
                <a:latin typeface="HelloKelly" pitchFamily="2" charset="0"/>
                <a:ea typeface="HelloKelly" pitchFamily="2" charset="0"/>
              </a:rPr>
              <a:t>In conclusion, participating in anti-bullying programs is a useful tool for students use to prevent bullying at schools. </a:t>
            </a:r>
          </a:p>
          <a:p>
            <a:endParaRPr lang="en-US" sz="2400" b="1" dirty="0" smtClean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  <a:p>
            <a:endParaRPr lang="en-US" sz="2400" b="1" dirty="0" smtClean="0">
              <a:latin typeface="HelloKelly" pitchFamily="2" charset="0"/>
              <a:ea typeface="HelloKelly" pitchFamily="2" charset="0"/>
            </a:endParaRPr>
          </a:p>
          <a:p>
            <a:endParaRPr lang="en-US" sz="2400" b="1" dirty="0" smtClean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279" y="762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What are some ways students can help to stop bullying in their school?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-32963" y="1153418"/>
            <a:ext cx="9557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4E909"/>
                </a:soli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R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4E909"/>
              </a:soli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1576" y="2057400"/>
            <a:ext cx="11336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A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01" y="4038600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1" y="3124200"/>
            <a:ext cx="7649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C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44" y="5181600"/>
            <a:ext cx="8178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s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ka dot 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887"/>
            <a:ext cx="9144000" cy="6879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620000" cy="60198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6248400" cy="48006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_Doodle Border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754380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04800"/>
            <a:ext cx="1371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Mufferaw" pitchFamily="66" charset="0"/>
                <a:ea typeface="HelloSassy" pitchFamily="2" charset="0"/>
              </a:rPr>
              <a:t>R</a:t>
            </a:r>
            <a:endParaRPr lang="en-US" sz="25000" dirty="0">
              <a:solidFill>
                <a:schemeClr val="bg1"/>
              </a:solidFill>
              <a:latin typeface="Mufferaw" pitchFamily="66" charset="0"/>
              <a:ea typeface="HelloSass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219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ufferaw" pitchFamily="66" charset="0"/>
              </a:rPr>
              <a:t>Restate the question</a:t>
            </a:r>
            <a:endParaRPr lang="en-US" sz="5400" dirty="0">
              <a:solidFill>
                <a:schemeClr val="bg1"/>
              </a:solidFill>
              <a:latin typeface="Mufferaw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581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Use words from the question in your statement.</a:t>
            </a:r>
            <a:endParaRPr lang="en-US" sz="4800" dirty="0">
              <a:solidFill>
                <a:schemeClr val="bg1"/>
              </a:solidFill>
              <a:latin typeface="HelloSassy" pitchFamily="2" charset="0"/>
              <a:ea typeface="HelloSassy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ka dot 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887"/>
            <a:ext cx="9144000" cy="6879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620000" cy="6019800"/>
          </a:xfrm>
          <a:prstGeom prst="rect">
            <a:avLst/>
          </a:prstGeom>
          <a:solidFill>
            <a:srgbClr val="34E9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6248400" cy="48006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_Doodle Border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57200"/>
            <a:ext cx="754380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04800"/>
            <a:ext cx="1371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Mufferaw" pitchFamily="66" charset="0"/>
                <a:ea typeface="HelloSassy" pitchFamily="2" charset="0"/>
              </a:rPr>
              <a:t>A</a:t>
            </a:r>
            <a:endParaRPr lang="en-US" sz="25000" dirty="0">
              <a:solidFill>
                <a:schemeClr val="bg1"/>
              </a:solidFill>
              <a:latin typeface="Mufferaw" pitchFamily="66" charset="0"/>
              <a:ea typeface="HelloSass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219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ufferaw" pitchFamily="66" charset="0"/>
              </a:rPr>
              <a:t>Answer the question</a:t>
            </a:r>
            <a:endParaRPr lang="en-US" sz="5400" dirty="0">
              <a:solidFill>
                <a:schemeClr val="bg1"/>
              </a:solidFill>
              <a:latin typeface="Mufferaw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4290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Answer ALL parts of the question.  </a:t>
            </a:r>
          </a:p>
          <a:p>
            <a:endParaRPr lang="en-US" sz="2800" b="1" dirty="0" smtClean="0">
              <a:solidFill>
                <a:schemeClr val="bg1"/>
              </a:solidFill>
              <a:latin typeface="HelloSassy" pitchFamily="2" charset="0"/>
              <a:ea typeface="HelloSassy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Each part of the question should be answered in separate paragraphs.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ka dot 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887"/>
            <a:ext cx="9144000" cy="6879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620000" cy="6019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6248400" cy="48006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_Doodle Border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754380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04800"/>
            <a:ext cx="1371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Mufferaw" pitchFamily="66" charset="0"/>
                <a:ea typeface="HelloSassy" pitchFamily="2" charset="0"/>
              </a:rPr>
              <a:t>C</a:t>
            </a:r>
            <a:endParaRPr lang="en-US" sz="25000" dirty="0">
              <a:solidFill>
                <a:schemeClr val="bg1"/>
              </a:solidFill>
              <a:latin typeface="Mufferaw" pitchFamily="66" charset="0"/>
              <a:ea typeface="HelloSass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219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ufferaw" pitchFamily="66" charset="0"/>
              </a:rPr>
              <a:t>Cite the evidence</a:t>
            </a:r>
            <a:endParaRPr lang="en-US" sz="5400" dirty="0">
              <a:solidFill>
                <a:schemeClr val="bg1"/>
              </a:solidFill>
              <a:latin typeface="Mufferaw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6576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C</a:t>
            </a:r>
            <a:r>
              <a:rPr lang="en-US" sz="3200" b="1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ite evidence from the text. Use evidence based terms to begin your sentences.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ka dot pa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887"/>
            <a:ext cx="9144000" cy="6879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620000" cy="6019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066800"/>
            <a:ext cx="6248400" cy="48006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C_Doodle Border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33400"/>
            <a:ext cx="7543800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0"/>
            <a:ext cx="1371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bg1"/>
                </a:solidFill>
                <a:latin typeface="Mufferaw" pitchFamily="66" charset="0"/>
                <a:ea typeface="HelloSassy" pitchFamily="2" charset="0"/>
              </a:rPr>
              <a:t>E</a:t>
            </a:r>
            <a:endParaRPr lang="en-US" sz="25000" dirty="0">
              <a:solidFill>
                <a:schemeClr val="bg1"/>
              </a:solidFill>
              <a:latin typeface="Mufferaw" pitchFamily="66" charset="0"/>
              <a:ea typeface="HelloSass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2192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ufferaw" pitchFamily="66" charset="0"/>
              </a:rPr>
              <a:t>Explain and extend</a:t>
            </a:r>
            <a:endParaRPr lang="en-US" sz="5400" dirty="0">
              <a:solidFill>
                <a:schemeClr val="bg1"/>
              </a:solidFill>
              <a:latin typeface="Mufferaw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3505200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loSassy" pitchFamily="2" charset="0"/>
                <a:ea typeface="HelloSassy" pitchFamily="2" charset="0"/>
              </a:rPr>
              <a:t> Explain how this evidence supports your answer.  Give examples from connections and background knowledge.</a:t>
            </a:r>
          </a:p>
          <a:p>
            <a:endParaRPr lang="en-US" sz="3200" b="1" dirty="0" smtClean="0">
              <a:solidFill>
                <a:schemeClr val="bg1"/>
              </a:solidFill>
              <a:latin typeface="HelloSassy" pitchFamily="2" charset="0"/>
              <a:ea typeface="HelloSassy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6200" cy="502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42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Constructing Extended Responses RACE Strategy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answering an open ended question: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R</a:t>
            </a:r>
            <a:r>
              <a:rPr lang="en-US" sz="1400" dirty="0" smtClean="0">
                <a:solidFill>
                  <a:schemeClr val="bg1"/>
                </a:solidFill>
              </a:rPr>
              <a:t>-Restate the question.  Use words from the question to write your statement.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- Answer the question.  If there are multiple parts to the question, answer each part in a separate paragraph.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- Cite evidence from the text.  Use evidence based terms to begin your citation.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 – Extend and Explain.  Explain how the evidence supports your answer.  Give examples using background knowledge and connections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0"/>
            <a:ext cx="3886200" cy="5791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0"/>
            <a:ext cx="3429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Constructing Extended Responses RACE Strategy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answering an ____________________question: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R</a:t>
            </a:r>
            <a:r>
              <a:rPr lang="en-US" sz="1400" dirty="0" smtClean="0">
                <a:solidFill>
                  <a:schemeClr val="bg1"/>
                </a:solidFill>
              </a:rPr>
              <a:t>-Restate the question.  Use ___________ from the question to write your __________________.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- Answer the question.  If there are ______________parts to the question, answer each part in a _______________________ paragraph.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</a:t>
            </a:r>
            <a:r>
              <a:rPr lang="en-US" sz="1400" dirty="0" smtClean="0">
                <a:solidFill>
                  <a:schemeClr val="bg1"/>
                </a:solidFill>
              </a:rPr>
              <a:t>- Cite evidence from the text.  Use evidence based _____________ to begin your citation.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 – Extend and Explain.  Explain how the evidence _______________ your answer.  Give examples using background knowledge and 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09477"/>
            <a:ext cx="7239000" cy="72943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Restate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 the question – use the question stem to write your </a:t>
            </a:r>
            <a:r>
              <a:rPr lang="en-US" sz="2400" b="1" u="sng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topic sentence</a:t>
            </a:r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.</a:t>
            </a:r>
          </a:p>
          <a:p>
            <a:endParaRPr lang="en-US" sz="2400" b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Answer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 the question- make sure to answer all parts of the question.  If there are 2 questions, you should answer each question in its own paragraph.</a:t>
            </a:r>
          </a:p>
          <a:p>
            <a:endParaRPr lang="en-US" sz="2400" b="1" i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ite evidence 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from the text.- </a:t>
            </a:r>
            <a:r>
              <a:rPr lang="en-US" sz="2400" b="1" u="sng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You MUST quote the text.  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Use evidence based terms to</a:t>
            </a:r>
            <a:r>
              <a:rPr lang="en-US" sz="2400" b="1" dirty="0">
                <a:latin typeface="HelloKelly" pitchFamily="2" charset="0"/>
                <a:ea typeface="HelloKelly" pitchFamily="2" charset="0"/>
              </a:rPr>
              <a:t> 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begin your sentences.  </a:t>
            </a:r>
          </a:p>
          <a:p>
            <a:endParaRPr lang="en-US" sz="2400" b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Explain and extend </a:t>
            </a:r>
            <a:r>
              <a:rPr lang="en-US" sz="2400" b="1" dirty="0" smtClean="0">
                <a:latin typeface="HelloKelly" pitchFamily="2" charset="0"/>
                <a:ea typeface="HelloKelly" pitchFamily="2" charset="0"/>
              </a:rPr>
              <a:t>- Explain how this evidence supports your answer.  Give examples from connections you made.</a:t>
            </a:r>
          </a:p>
          <a:p>
            <a:endParaRPr lang="en-US" sz="2400" b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Sum it up-</a:t>
            </a:r>
            <a:r>
              <a:rPr lang="en-US" sz="24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 </a:t>
            </a: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Write a summative statement of the information discussed in your paragraph.</a:t>
            </a:r>
            <a:endParaRPr lang="en-US" sz="2400" b="1" u="sng" dirty="0" smtClean="0">
              <a:solidFill>
                <a:srgbClr val="FF0000"/>
              </a:solidFill>
              <a:latin typeface="HelloKelly" pitchFamily="2" charset="0"/>
              <a:ea typeface="HelloKelly" pitchFamily="2" charset="0"/>
            </a:endParaRPr>
          </a:p>
          <a:p>
            <a:endParaRPr lang="en-US" b="1" dirty="0">
              <a:latin typeface="HelloKelly" pitchFamily="2" charset="0"/>
              <a:ea typeface="HelloKelly" pitchFamily="2" charset="0"/>
            </a:endParaRPr>
          </a:p>
          <a:p>
            <a:endParaRPr lang="en-US" b="1" dirty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955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R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11336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A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764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C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685" y="5486400"/>
            <a:ext cx="8178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s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1248" y="4267200"/>
            <a:ext cx="731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E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162800" y="228600"/>
            <a:ext cx="1752600" cy="1600200"/>
          </a:xfrm>
          <a:prstGeom prst="ellipse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457200"/>
            <a:ext cx="70104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Restate the question</a:t>
            </a:r>
          </a:p>
          <a:p>
            <a:endParaRPr lang="en-US" sz="2800" dirty="0">
              <a:latin typeface="HelloKelly" pitchFamily="2" charset="0"/>
              <a:ea typeface="HelloKelly" pitchFamily="2" charset="0"/>
            </a:endParaRPr>
          </a:p>
          <a:p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This means to turn the question into a statement.  Use words from the question stem in your statement.</a:t>
            </a:r>
          </a:p>
          <a:p>
            <a:endParaRPr lang="en-US" sz="2800" dirty="0">
              <a:latin typeface="HelloKelly" pitchFamily="2" charset="0"/>
              <a:ea typeface="HelloKelly" pitchFamily="2" charset="0"/>
            </a:endParaRPr>
          </a:p>
          <a:p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Example question:</a:t>
            </a:r>
          </a:p>
          <a:p>
            <a:endParaRPr lang="en-US" sz="2800" dirty="0">
              <a:latin typeface="HelloKelly" pitchFamily="2" charset="0"/>
              <a:ea typeface="HelloKelly" pitchFamily="2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What are some ways students can help to stop bullying in their school?</a:t>
            </a:r>
          </a:p>
          <a:p>
            <a:endParaRPr lang="en-US" sz="2800" dirty="0">
              <a:latin typeface="HelloKelly" pitchFamily="2" charset="0"/>
              <a:ea typeface="HelloKelly" pitchFamily="2" charset="0"/>
            </a:endParaRPr>
          </a:p>
          <a:p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.</a:t>
            </a:r>
          </a:p>
          <a:p>
            <a:endParaRPr lang="en-US" sz="2800" dirty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-152400"/>
            <a:ext cx="24504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R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6324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srgbClr val="FF0000"/>
              </a:solidFill>
              <a:latin typeface="HelloKelly" pitchFamily="2" charset="0"/>
              <a:ea typeface="HelloKelly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Bullying</a:t>
            </a:r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 is a huge problem in many schools.  There are several steps </a:t>
            </a:r>
            <a:r>
              <a:rPr lang="en-US" sz="32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students</a:t>
            </a:r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 can take to help </a:t>
            </a:r>
            <a:r>
              <a:rPr lang="en-US" sz="32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stop</a:t>
            </a:r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 this problem in their own </a:t>
            </a:r>
            <a:r>
              <a:rPr lang="en-US" sz="32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school</a:t>
            </a:r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.</a:t>
            </a:r>
          </a:p>
          <a:p>
            <a:r>
              <a:rPr lang="en-US" sz="7200" b="1" dirty="0" smtClean="0">
                <a:solidFill>
                  <a:srgbClr val="34E909"/>
                </a:solidFill>
                <a:latin typeface="HelloKelly" pitchFamily="2" charset="0"/>
                <a:ea typeface="HelloKelly" pitchFamily="2" charset="0"/>
              </a:rPr>
              <a:t>OR</a:t>
            </a:r>
            <a:endParaRPr lang="en-US" sz="2800" b="1" dirty="0" smtClean="0">
              <a:solidFill>
                <a:srgbClr val="34E909"/>
              </a:solidFill>
              <a:latin typeface="HelloKelly" pitchFamily="2" charset="0"/>
              <a:ea typeface="HelloKelly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There are several things </a:t>
            </a:r>
            <a:r>
              <a:rPr lang="en-US" sz="36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students</a:t>
            </a:r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can</a:t>
            </a:r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 do to </a:t>
            </a:r>
            <a:r>
              <a:rPr lang="en-US" sz="3600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help stop bullying in their school</a:t>
            </a:r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.</a:t>
            </a:r>
          </a:p>
          <a:p>
            <a:endParaRPr lang="en-US" dirty="0" smtClean="0">
              <a:latin typeface="HelloKelly" pitchFamily="2" charset="0"/>
              <a:ea typeface="HelloKelly" pitchFamily="2" charset="0"/>
            </a:endParaRPr>
          </a:p>
          <a:p>
            <a:endParaRPr lang="en-US" dirty="0" smtClean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What are some ways students can help to stop bullying in their school?</a:t>
            </a:r>
          </a:p>
        </p:txBody>
      </p:sp>
      <p:sp>
        <p:nvSpPr>
          <p:cNvPr id="4" name="Down Arrow 3"/>
          <p:cNvSpPr/>
          <p:nvPr/>
        </p:nvSpPr>
        <p:spPr>
          <a:xfrm rot="5400000">
            <a:off x="6477000" y="1600200"/>
            <a:ext cx="2057400" cy="2209800"/>
          </a:xfrm>
          <a:prstGeom prst="downArrow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2209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loKelly" pitchFamily="2" charset="0"/>
                <a:ea typeface="HelloKelly" pitchFamily="2" charset="0"/>
              </a:rPr>
              <a:t>Great statement</a:t>
            </a:r>
            <a:endParaRPr lang="en-US" sz="2400" b="1" dirty="0">
              <a:solidFill>
                <a:schemeClr val="bg1"/>
              </a:solidFill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6553200" y="4419600"/>
            <a:ext cx="2057400" cy="2209800"/>
          </a:xfrm>
          <a:prstGeom prst="downArrow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5029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loKelly" pitchFamily="2" charset="0"/>
                <a:ea typeface="HelloKelly" pitchFamily="2" charset="0"/>
              </a:rPr>
              <a:t>Good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loKelly" pitchFamily="2" charset="0"/>
                <a:ea typeface="HelloKelly" pitchFamily="2" charset="0"/>
              </a:rPr>
              <a:t>statement</a:t>
            </a:r>
            <a:endParaRPr lang="en-US" sz="2400" b="1" dirty="0">
              <a:solidFill>
                <a:schemeClr val="bg1"/>
              </a:solidFill>
              <a:latin typeface="HelloKelly" pitchFamily="2" charset="0"/>
              <a:ea typeface="HelloKel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391400" y="228600"/>
            <a:ext cx="1752600" cy="1600200"/>
          </a:xfrm>
          <a:prstGeom prst="ellipse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381000"/>
            <a:ext cx="701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Answer the question</a:t>
            </a:r>
          </a:p>
          <a:p>
            <a:endParaRPr lang="en-US" dirty="0" smtClean="0">
              <a:latin typeface="HelloKelly" pitchFamily="2" charset="0"/>
              <a:ea typeface="HelloKelly" pitchFamily="2" charset="0"/>
            </a:endParaRPr>
          </a:p>
          <a:p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Answer </a:t>
            </a:r>
            <a:r>
              <a:rPr lang="en-US" sz="24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ALL</a:t>
            </a: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 parts of the question.  Some questions have more than one part.  Each part of the question should be answered in separate paragraphs.</a:t>
            </a:r>
          </a:p>
          <a:p>
            <a:endParaRPr lang="en-US" dirty="0">
              <a:latin typeface="HelloKelly" pitchFamily="2" charset="0"/>
              <a:ea typeface="HelloKelly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826127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HelloKelly" pitchFamily="2" charset="0"/>
                <a:ea typeface="HelloKelly" pitchFamily="2" charset="0"/>
              </a:rPr>
              <a:t>Using our example question:</a:t>
            </a:r>
          </a:p>
          <a:p>
            <a:endParaRPr lang="en-US" sz="3600" dirty="0" smtClean="0">
              <a:latin typeface="HelloKelly" pitchFamily="2" charset="0"/>
              <a:ea typeface="HelloKelly" pitchFamily="2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One thing students can do is to participate in a school wide effort committed to speaking out against bullying.</a:t>
            </a:r>
            <a:endParaRPr lang="en-US" sz="3600" dirty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  <a:p>
            <a:r>
              <a:rPr lang="en-US" sz="4000" dirty="0" smtClean="0">
                <a:latin typeface="HelloKelly" pitchFamily="2" charset="0"/>
                <a:ea typeface="HelloKelly" pitchFamily="2" charset="0"/>
              </a:rPr>
              <a:t> </a:t>
            </a:r>
            <a:endParaRPr lang="en-US" sz="4000" dirty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6556" y="-228600"/>
            <a:ext cx="166744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A</a:t>
            </a:r>
            <a:endParaRPr lang="en-US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lloFun" pitchFamily="2" charset="0"/>
              <a:ea typeface="HelloFu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7391400" y="0"/>
            <a:ext cx="1752600" cy="1600200"/>
          </a:xfrm>
          <a:prstGeom prst="ellipse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Cite Evidence</a:t>
            </a:r>
          </a:p>
          <a:p>
            <a:endParaRPr lang="en-US" sz="4400" dirty="0" smtClean="0">
              <a:latin typeface="HelloKelly" pitchFamily="2" charset="0"/>
              <a:ea typeface="HelloKelly" pitchFamily="2" charset="0"/>
            </a:endParaRPr>
          </a:p>
          <a:p>
            <a:endParaRPr lang="en-US" sz="4400" dirty="0" smtClean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400" y="-304800"/>
            <a:ext cx="1091966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C</a:t>
            </a:r>
            <a:endParaRPr 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This means you will look back to the text to find specific examples that support your answer</a:t>
            </a: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.   </a:t>
            </a:r>
            <a:r>
              <a:rPr lang="en-US" sz="40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Quote the text!</a:t>
            </a:r>
          </a:p>
          <a:p>
            <a:endParaRPr lang="en-US" sz="2400" dirty="0" smtClean="0">
              <a:latin typeface="HelloKelly" pitchFamily="2" charset="0"/>
              <a:ea typeface="HelloKelly" pitchFamily="2" charset="0"/>
            </a:endParaRPr>
          </a:p>
          <a:p>
            <a:endParaRPr lang="en-US" sz="2400" dirty="0" smtClean="0">
              <a:latin typeface="HelloKelly" pitchFamily="2" charset="0"/>
              <a:ea typeface="HelloKelly" pitchFamily="2" charset="0"/>
            </a:endParaRPr>
          </a:p>
          <a:p>
            <a:endParaRPr lang="en-US" sz="2400" dirty="0" smtClean="0">
              <a:latin typeface="HelloKelly" pitchFamily="2" charset="0"/>
              <a:ea typeface="HelloKelly" pitchFamily="2" charset="0"/>
            </a:endParaRPr>
          </a:p>
          <a:p>
            <a:endParaRPr lang="en-US" sz="2400" dirty="0" smtClean="0">
              <a:latin typeface="HelloKelly" pitchFamily="2" charset="0"/>
              <a:ea typeface="HelloKelly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According to the author</a:t>
            </a:r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, research has shown that students who participate in anti-bullying programs in their schools are more likely to have empathy for students who experience bullying.</a:t>
            </a:r>
            <a:endParaRPr lang="en-US" sz="3200" dirty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1027" name="Picture 3" descr="C:\Users\Shari\AppData\Local\Microsoft\Windows\Temporary Internet Files\Content.IE5\3IWIX94E\MC90043523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09800"/>
            <a:ext cx="1981200" cy="809873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20187680">
            <a:off x="7369034" y="317138"/>
            <a:ext cx="506115" cy="19854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010365">
            <a:off x="1805294" y="2919290"/>
            <a:ext cx="506115" cy="1280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>
            <a:off x="2286000" y="2362200"/>
            <a:ext cx="5334000" cy="1905000"/>
          </a:xfrm>
          <a:prstGeom prst="irregularSeal2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2895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loKelly" pitchFamily="2" charset="0"/>
                <a:ea typeface="HelloKelly" pitchFamily="2" charset="0"/>
              </a:rPr>
              <a:t>Use evidence based terms to begin your 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391400" y="0"/>
            <a:ext cx="1752600" cy="1600200"/>
          </a:xfrm>
          <a:prstGeom prst="ellipse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0"/>
            <a:ext cx="784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Explain and Extend</a:t>
            </a:r>
            <a:endParaRPr lang="en-US" sz="4400" b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4400" b="1" dirty="0" smtClean="0">
                <a:latin typeface="HelloKelly" pitchFamily="2" charset="0"/>
                <a:ea typeface="HelloKelly" pitchFamily="2" charset="0"/>
              </a:rPr>
              <a:t> </a:t>
            </a:r>
            <a:r>
              <a:rPr lang="en-US" sz="3600" b="1" dirty="0" smtClean="0">
                <a:latin typeface="HelloKelly" pitchFamily="2" charset="0"/>
                <a:ea typeface="HelloKelly" pitchFamily="2" charset="0"/>
              </a:rPr>
              <a:t>You will explain how this evidence supports your answer.  You can use your own </a:t>
            </a:r>
            <a:r>
              <a:rPr lang="en-US" sz="36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background knowledge  </a:t>
            </a:r>
            <a:r>
              <a:rPr lang="en-US" sz="3600" b="1" dirty="0" smtClean="0">
                <a:latin typeface="HelloKelly" pitchFamily="2" charset="0"/>
                <a:ea typeface="HelloKelly" pitchFamily="2" charset="0"/>
              </a:rPr>
              <a:t>and </a:t>
            </a:r>
            <a:r>
              <a:rPr lang="en-US" sz="3600" b="1" dirty="0" smtClean="0">
                <a:solidFill>
                  <a:srgbClr val="FF0000"/>
                </a:solidFill>
                <a:latin typeface="HelloKelly" pitchFamily="2" charset="0"/>
                <a:ea typeface="HelloKelly" pitchFamily="2" charset="0"/>
              </a:rPr>
              <a:t>connections</a:t>
            </a:r>
            <a:r>
              <a:rPr lang="en-US" sz="3600" b="1" dirty="0" smtClean="0">
                <a:latin typeface="HelloKelly" pitchFamily="2" charset="0"/>
                <a:ea typeface="HelloKelly" pitchFamily="2" charset="0"/>
              </a:rPr>
              <a:t> you made from your own experience.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48600" y="-457200"/>
            <a:ext cx="103906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E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95678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One example of this is a poster contest my school had. The topic was “Stand up to Bullies.”  The contest seemed to make students really think about how hurtful bullying can be.</a:t>
            </a:r>
            <a:endParaRPr lang="en-US" sz="3600" dirty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391400" y="0"/>
            <a:ext cx="1752600" cy="1600200"/>
          </a:xfrm>
          <a:prstGeom prst="ellipse">
            <a:avLst/>
          </a:prstGeom>
          <a:solidFill>
            <a:srgbClr val="34E9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0"/>
            <a:ext cx="7848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Sum it Up!</a:t>
            </a:r>
            <a:endParaRPr lang="en-US" sz="4400" b="1" dirty="0">
              <a:latin typeface="HelloKelly" pitchFamily="2" charset="0"/>
              <a:ea typeface="HelloKelly" pitchFamily="2" charset="0"/>
            </a:endParaRPr>
          </a:p>
          <a:p>
            <a:r>
              <a:rPr lang="en-US" sz="4400" b="1" dirty="0" smtClean="0">
                <a:latin typeface="HelloKelly" pitchFamily="2" charset="0"/>
                <a:ea typeface="HelloKelly" pitchFamily="2" charset="0"/>
              </a:rPr>
              <a:t> </a:t>
            </a:r>
            <a:r>
              <a:rPr lang="en-US" sz="3600" b="1" dirty="0" smtClean="0">
                <a:latin typeface="HelloKelly" pitchFamily="2" charset="0"/>
                <a:ea typeface="HelloKelly" pitchFamily="2" charset="0"/>
              </a:rPr>
              <a:t>You will take all of the given information that you’ve already shared, and make a statement that summarizes your paragraph.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48600" y="-457200"/>
            <a:ext cx="117371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s</a:t>
            </a:r>
            <a:endParaRPr lang="en-US" sz="15000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3505200"/>
            <a:ext cx="3381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To sum it up,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In conclusion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To summarize,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Finally,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To conclude</a:t>
            </a:r>
            <a:r>
              <a:rPr lang="en-US" sz="36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, </a:t>
            </a:r>
            <a:endParaRPr lang="en-US" sz="3600" dirty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505200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In conclusion, participating in anti-bullying programs is a useful tool for students use to prevent bullying at schools. </a:t>
            </a:r>
            <a:endParaRPr lang="en-US" sz="3200" dirty="0">
              <a:solidFill>
                <a:srgbClr val="FFFF00"/>
              </a:solidFill>
              <a:latin typeface="HelloKelly" pitchFamily="2" charset="0"/>
              <a:ea typeface="HelloKel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675" y="228600"/>
            <a:ext cx="6529352" cy="278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lloFun" pitchFamily="2" charset="0"/>
                <a:ea typeface="HelloFun" pitchFamily="2" charset="0"/>
              </a:rPr>
              <a:t>RACes</a:t>
            </a:r>
            <a:endParaRPr lang="en-US" sz="17500" dirty="0"/>
          </a:p>
        </p:txBody>
      </p:sp>
      <p:sp>
        <p:nvSpPr>
          <p:cNvPr id="3" name="Rectangle 2"/>
          <p:cNvSpPr/>
          <p:nvPr/>
        </p:nvSpPr>
        <p:spPr>
          <a:xfrm>
            <a:off x="1600200" y="2514600"/>
            <a:ext cx="7064755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HelloKelly" pitchFamily="2" charset="0"/>
                <a:ea typeface="HelloKelly" pitchFamily="2" charset="0"/>
              </a:rPr>
              <a:t>Put it all together</a:t>
            </a:r>
          </a:p>
          <a:p>
            <a:endParaRPr lang="en-US" sz="4000" dirty="0">
              <a:latin typeface="HelloKelly" pitchFamily="2" charset="0"/>
              <a:ea typeface="HelloKelly" pitchFamily="2" charset="0"/>
            </a:endParaRPr>
          </a:p>
          <a:p>
            <a:r>
              <a:rPr lang="en-US" sz="4000" dirty="0" smtClean="0">
                <a:latin typeface="HelloKelly" pitchFamily="2" charset="0"/>
                <a:ea typeface="HelloKelly" pitchFamily="2" charset="0"/>
              </a:rPr>
              <a:t>Put all your information into </a:t>
            </a:r>
          </a:p>
          <a:p>
            <a:r>
              <a:rPr lang="en-US" sz="4000" dirty="0" smtClean="0">
                <a:latin typeface="HelloKelly" pitchFamily="2" charset="0"/>
                <a:ea typeface="HelloKelly" pitchFamily="2" charset="0"/>
              </a:rPr>
              <a:t>paragraph form.  Remember </a:t>
            </a:r>
          </a:p>
          <a:p>
            <a:r>
              <a:rPr lang="en-US" sz="4000" dirty="0" smtClean="0">
                <a:latin typeface="HelloKelly" pitchFamily="2" charset="0"/>
                <a:ea typeface="HelloKelly" pitchFamily="2" charset="0"/>
              </a:rPr>
              <a:t>to indent and check your </a:t>
            </a:r>
          </a:p>
          <a:p>
            <a:r>
              <a:rPr lang="en-US" sz="4000" dirty="0" smtClean="0">
                <a:latin typeface="HelloKelly" pitchFamily="2" charset="0"/>
                <a:ea typeface="HelloKelly" pitchFamily="2" charset="0"/>
              </a:rPr>
              <a:t>spelling and capitalization!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883</Words>
  <Application>Microsoft Office PowerPoint</Application>
  <PresentationFormat>On-screen Show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HelloKelly</vt:lpstr>
      <vt:lpstr>Calibri</vt:lpstr>
      <vt:lpstr>HelloSassy</vt:lpstr>
      <vt:lpstr>HelloFun</vt:lpstr>
      <vt:lpstr>Mufferaw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</dc:creator>
  <cp:lastModifiedBy>loni.goodwin</cp:lastModifiedBy>
  <cp:revision>8</cp:revision>
  <dcterms:created xsi:type="dcterms:W3CDTF">2013-02-06T04:08:13Z</dcterms:created>
  <dcterms:modified xsi:type="dcterms:W3CDTF">2019-09-17T17:15:20Z</dcterms:modified>
</cp:coreProperties>
</file>